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65"/>
  </p:notesMasterIdLst>
  <p:sldIdLst>
    <p:sldId id="290" r:id="rId2"/>
    <p:sldId id="28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292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28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289" r:id="rId41"/>
    <p:sldId id="329" r:id="rId42"/>
    <p:sldId id="330" r:id="rId43"/>
    <p:sldId id="331" r:id="rId44"/>
    <p:sldId id="332" r:id="rId45"/>
    <p:sldId id="333" r:id="rId46"/>
    <p:sldId id="334" r:id="rId47"/>
    <p:sldId id="335" r:id="rId48"/>
    <p:sldId id="336" r:id="rId49"/>
    <p:sldId id="338" r:id="rId50"/>
    <p:sldId id="337" r:id="rId51"/>
    <p:sldId id="293" r:id="rId52"/>
    <p:sldId id="339" r:id="rId53"/>
    <p:sldId id="340" r:id="rId54"/>
    <p:sldId id="341" r:id="rId55"/>
    <p:sldId id="342" r:id="rId56"/>
    <p:sldId id="343" r:id="rId57"/>
    <p:sldId id="344" r:id="rId58"/>
    <p:sldId id="345" r:id="rId59"/>
    <p:sldId id="346" r:id="rId60"/>
    <p:sldId id="347" r:id="rId61"/>
    <p:sldId id="348" r:id="rId62"/>
    <p:sldId id="349" r:id="rId63"/>
    <p:sldId id="291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7E"/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4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2786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487E"/>
                </a:solidFill>
                <a:latin typeface="+mj-lt"/>
              </a:rPr>
              <a:t>Amateur Radio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487E"/>
                </a:solidFill>
                <a:latin typeface="+mj-lt"/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12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487E"/>
                </a:solidFill>
                <a:latin typeface="Arial Black" pitchFamily="34" charset="0"/>
              </a:rPr>
              <a:t>T4  -  </a:t>
            </a:r>
            <a:r>
              <a:rPr lang="en-US" sz="3200" b="1" dirty="0" smtClean="0">
                <a:solidFill>
                  <a:srgbClr val="00487E"/>
                </a:solidFill>
              </a:rPr>
              <a:t>RADIO AND ELECTRONIC FUNDAMENTALS</a:t>
            </a:r>
            <a:endParaRPr lang="en-US" sz="3200" b="1" cap="none" spc="0" dirty="0">
              <a:ln w="11430"/>
              <a:solidFill>
                <a:srgbClr val="00487E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T4A07 - </a:t>
            </a:r>
            <a:r>
              <a:rPr lang="en-US" sz="3200" dirty="0" smtClean="0">
                <a:latin typeface="Arial Black" pitchFamily="34" charset="0"/>
              </a:rPr>
              <a:t>What is the basic unit of resistance? 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volt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watt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ampere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ohm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0033 -0.41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T4A08 - </a:t>
            </a:r>
            <a:r>
              <a:rPr lang="en-US" sz="2800" dirty="0" smtClean="0">
                <a:latin typeface="Arial Black" pitchFamily="34" charset="0"/>
              </a:rPr>
              <a:t>What is the name of a current that reverses direction on a regular basis?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 alternating current 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direct current 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circular current 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vertical current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T4A09 - </a:t>
            </a:r>
            <a:r>
              <a:rPr lang="en-US" sz="3200" dirty="0" smtClean="0">
                <a:latin typeface="Arial Black" pitchFamily="34" charset="0"/>
              </a:rPr>
              <a:t>Which of the following is a good electrical conductor?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Glass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Wood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Copper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Rubber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0.00226 -0.273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T4A10 - </a:t>
            </a:r>
            <a:r>
              <a:rPr lang="en-US" sz="3200" dirty="0" smtClean="0">
                <a:latin typeface="Arial Black" pitchFamily="34" charset="0"/>
              </a:rPr>
              <a:t>Which of the following is a good electrical insulator?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144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Copper</a:t>
            </a:r>
          </a:p>
          <a:p>
            <a:pPr marL="9144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Glass</a:t>
            </a:r>
          </a:p>
          <a:p>
            <a:pPr marL="9144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Aluminum</a:t>
            </a:r>
          </a:p>
          <a:p>
            <a:pPr marL="9144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Mercury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Copper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Glass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Aluminum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Mercury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-0.00191 -0.14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T4A11 - </a:t>
            </a:r>
            <a:r>
              <a:rPr lang="en-US" sz="2800" dirty="0" smtClean="0">
                <a:latin typeface="Arial Black" pitchFamily="34" charset="0"/>
              </a:rPr>
              <a:t>What is the term used to describe opposition to current flow in ordinary conductors such as wires?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Inductance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Resistance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Counter EMF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Magnetism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0.00365 -0.1310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T4A12 - </a:t>
            </a:r>
            <a:r>
              <a:rPr lang="en-US" sz="2800" dirty="0" smtClean="0">
                <a:latin typeface="Arial Black" pitchFamily="34" charset="0"/>
              </a:rPr>
              <a:t>What instrument is used to measure the flow of current in an electrical circuit?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1"/>
            <a:ext cx="7696200" cy="403187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Frequency 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SWR 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Ammeter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Voltmeter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00573 -0.2622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T4B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3704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Relationship between frequency and wavelength,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Identification of bands, 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Names of frequency ranges, 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/>
              <a:t>Types of waves 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T4B01</a:t>
            </a:r>
            <a:r>
              <a:rPr lang="en-US" sz="2800" dirty="0" smtClean="0">
                <a:latin typeface="Arial Black" pitchFamily="34" charset="0"/>
              </a:rPr>
              <a:t> - What is the name for the distance a radio wave travels during one complete cycle?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1"/>
            <a:ext cx="7696200" cy="403187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Wave speed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Waveform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Wavelength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Wave spread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00608 -0.273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T4B02</a:t>
            </a:r>
            <a:r>
              <a:rPr lang="en-US" sz="2800" dirty="0" smtClean="0">
                <a:latin typeface="Arial Black" pitchFamily="34" charset="0"/>
              </a:rPr>
              <a:t> - What term describes the number of times that an alternating current flows back and forth per second?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1"/>
            <a:ext cx="7696200" cy="403187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Pulse rate 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Speed 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Wavelength 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Frequency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022E-16 L 0.00069 -0.461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T4B03</a:t>
            </a:r>
            <a:r>
              <a:rPr lang="en-US" sz="2800" dirty="0" smtClean="0">
                <a:latin typeface="Arial Black" pitchFamily="34" charset="0"/>
              </a:rPr>
              <a:t> - What does 60 hertz (Hz) mean?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1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6000 cycles per second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60 cycles per second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6000 meters per second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60 meters per second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0.00087 -0.1310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SUBELEMENT T4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527067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dirty="0" smtClean="0">
              <a:latin typeface="Arial Black" pitchFamily="34" charset="0"/>
            </a:endParaRPr>
          </a:p>
          <a:p>
            <a:pPr marL="1143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RADIO AND ELECTRONIC FUNDAMENTALS</a:t>
            </a: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dirty="0" smtClean="0">
              <a:solidFill>
                <a:srgbClr val="00B050"/>
              </a:solidFill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dirty="0" smtClean="0">
              <a:solidFill>
                <a:srgbClr val="00B050"/>
              </a:solidFill>
            </a:endParaRPr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dirty="0" smtClean="0"/>
          </a:p>
          <a:p>
            <a:pPr marL="914400" indent="-80010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rial Black" pitchFamily="34" charset="0"/>
              </a:rPr>
              <a:t>5 exam questions – 5 groups</a:t>
            </a:r>
            <a:endParaRPr lang="en-US" sz="3200" b="1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T4B04</a:t>
            </a:r>
            <a:r>
              <a:rPr lang="en-US" sz="2400" dirty="0" smtClean="0">
                <a:latin typeface="Arial Black" pitchFamily="34" charset="0"/>
              </a:rPr>
              <a:t> - Electromagnetic waves that oscillate more than 20,000 times per second as they travel through space are generally referred to as what?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752601"/>
            <a:ext cx="7696200" cy="3893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Gravity waves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Sound waves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Radio waves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Gamma radiation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00382 -0.30671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T4B05</a:t>
            </a:r>
            <a:r>
              <a:rPr lang="en-US" sz="2800" dirty="0" smtClean="0">
                <a:latin typeface="Arial Black" pitchFamily="34" charset="0"/>
              </a:rPr>
              <a:t> - How fast does a radio wave travel through space?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752600"/>
            <a:ext cx="8458200" cy="4419600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At the speed of light</a:t>
            </a:r>
          </a:p>
          <a:p>
            <a:pPr marL="914400" indent="-9144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At the speed of sound</a:t>
            </a:r>
          </a:p>
          <a:p>
            <a:pPr marL="914400" indent="-9144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Its speed is inversely proportional to its wavelength</a:t>
            </a:r>
          </a:p>
          <a:p>
            <a:pPr marL="914400" indent="-9144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Its speed increases as the frequency increases</a:t>
            </a:r>
          </a:p>
          <a:p>
            <a:pPr marL="914400" indent="-914400"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T4B06</a:t>
            </a:r>
            <a:r>
              <a:rPr lang="en-US" sz="2800" dirty="0" smtClean="0">
                <a:latin typeface="Arial Black" pitchFamily="34" charset="0"/>
              </a:rPr>
              <a:t> - How does the wavelength of a radio wave relate to its frequency?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595021"/>
            <a:ext cx="8458200" cy="4616648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wavelength gets longer as the frequency increases</a:t>
            </a:r>
          </a:p>
          <a:p>
            <a:pPr marL="514350" indent="-5143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wavelength gets shorter as the frequency increases</a:t>
            </a:r>
          </a:p>
          <a:p>
            <a:pPr marL="514350" indent="-5143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There is no relationship between wavelength and frequency</a:t>
            </a:r>
          </a:p>
          <a:p>
            <a:pPr marL="514350" indent="-5143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wavelength depends on the bandwidth of the signal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834 -0.1347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T4B07 - </a:t>
            </a:r>
            <a:r>
              <a:rPr lang="en-US" sz="3200" dirty="0" smtClean="0">
                <a:latin typeface="Arial Black" pitchFamily="34" charset="0"/>
              </a:rPr>
              <a:t>What is the formula for converting frequency to wavelength in meters?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595021"/>
            <a:ext cx="8458200" cy="4616648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Wavelength in meters equals frequency in Hertz multiplied by 300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Wavelength in meters equals frequency in Hertz divided by 300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Wavelength in meters equals frequency in megahertz divided by 300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Wavelength in meters equals 300 divided by frequency in megahertz</a:t>
            </a:r>
          </a:p>
          <a:p>
            <a:pPr marL="514350" indent="-51435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0007 -0.4680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T4B08 - </a:t>
            </a:r>
            <a:r>
              <a:rPr lang="en-US" sz="2800" dirty="0" smtClean="0">
                <a:latin typeface="Arial Black" pitchFamily="34" charset="0"/>
              </a:rPr>
              <a:t>What are sound waves in the range between 300 and 3000 Hertz called?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18576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Test signals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Ultrasonic waves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Voice frequencies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Radio frequencies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T4B09 - </a:t>
            </a:r>
            <a:r>
              <a:rPr lang="en-US" sz="2800" dirty="0" smtClean="0">
                <a:latin typeface="Arial Black" pitchFamily="34" charset="0"/>
              </a:rPr>
              <a:t>What property of a radio wave is often used to identify the different bands amateur radio operators use?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510909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physical length of the wave</a:t>
            </a:r>
          </a:p>
          <a:p>
            <a:pPr marL="800100" indent="-8001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magnetic intensity of the wave</a:t>
            </a:r>
          </a:p>
          <a:p>
            <a:pPr marL="800100" indent="-8001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time it takes for the wave to travel one mile</a:t>
            </a:r>
          </a:p>
          <a:p>
            <a:pPr marL="800100" indent="-8001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voltage standing wave ratio of the wave</a:t>
            </a:r>
          </a:p>
          <a:p>
            <a:pPr marL="914400" indent="-914400">
              <a:lnSpc>
                <a:spcPct val="200000"/>
              </a:lnSpc>
            </a:pPr>
            <a:endParaRPr lang="en-US" sz="32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T4B10 - </a:t>
            </a:r>
            <a:r>
              <a:rPr lang="en-US" sz="2800" dirty="0" smtClean="0">
                <a:latin typeface="Arial Black" pitchFamily="34" charset="0"/>
              </a:rPr>
              <a:t>What is the frequency range of the 2 meter band in the United States?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18576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144 to 148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222 to 225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420 to 450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50 to 54 MHz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T4B11 - </a:t>
            </a:r>
            <a:r>
              <a:rPr lang="en-US" sz="2800" dirty="0" smtClean="0">
                <a:latin typeface="Arial Black" pitchFamily="34" charset="0"/>
              </a:rPr>
              <a:t>What is the frequency range of the 6 meter band in the United States?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144 to 148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222 to 225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420 to 450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50 to 54 MHz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00782 -0.43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T4B12 - </a:t>
            </a:r>
            <a:r>
              <a:rPr lang="en-US" sz="2800" dirty="0" smtClean="0">
                <a:latin typeface="Arial Black" pitchFamily="34" charset="0"/>
              </a:rPr>
              <a:t>What is the frequency range of the 70 centimeter band in the United States?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144 to 148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222 to 225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420 to 450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50 to 54 MHz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T4C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696200" cy="470898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sz="800" dirty="0" smtClean="0"/>
          </a:p>
          <a:p>
            <a:pPr marL="1028700" indent="-857250">
              <a:buClr>
                <a:srgbClr val="337D3C"/>
              </a:buClr>
              <a:buSzPct val="150000"/>
            </a:pPr>
            <a:r>
              <a:rPr lang="en-US" sz="3200" dirty="0" smtClean="0">
                <a:latin typeface="Arial Black" pitchFamily="34" charset="0"/>
              </a:rPr>
              <a:t>How radio works: </a:t>
            </a:r>
          </a:p>
          <a:p>
            <a:pPr marL="1028700" indent="-857250">
              <a:buClr>
                <a:srgbClr val="337D3C"/>
              </a:buClr>
              <a:buSzPct val="150000"/>
            </a:pPr>
            <a:endParaRPr lang="en-US" sz="1000" dirty="0" smtClean="0"/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receivers,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transmitters,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transceivers,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amplifiers,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power supplies,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types of batteries, </a:t>
            </a:r>
          </a:p>
          <a:p>
            <a:pPr marL="1600200" indent="-9715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service life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200" dirty="0" smtClean="0">
              <a:latin typeface="Arial Black" pitchFamily="34" charset="0"/>
            </a:endParaRPr>
          </a:p>
          <a:p>
            <a:pPr marL="1028700" indent="-857250" algn="ctr">
              <a:buClr>
                <a:srgbClr val="337D3C"/>
              </a:buClr>
              <a:buSzPct val="150000"/>
            </a:pPr>
            <a:r>
              <a:rPr lang="en-US" sz="2800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T4A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50244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dirty="0" smtClean="0">
              <a:latin typeface="Arial Black" pitchFamily="34" charset="0"/>
            </a:endParaRP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Names of electrical units,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DC and AC, 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What is a radio signal, </a:t>
            </a:r>
          </a:p>
          <a:p>
            <a:pPr marL="914400" indent="-8001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Conductors and insulators,</a:t>
            </a:r>
          </a:p>
          <a:p>
            <a:pPr marL="9144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 Electrical components</a:t>
            </a:r>
            <a:endParaRPr lang="en-US" sz="3200" dirty="0" smtClean="0">
              <a:latin typeface="Arial Black" pitchFamily="34" charset="0"/>
            </a:endParaRP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T4C01 - </a:t>
            </a:r>
            <a:r>
              <a:rPr lang="en-US" sz="2800" dirty="0" smtClean="0">
                <a:latin typeface="Arial Black" pitchFamily="34" charset="0"/>
              </a:rPr>
              <a:t>What is used to convert radio signals into sounds we can hear?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18576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Transmitter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Receiver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Microphone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Antenna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00712 -0.1532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T4C02 - </a:t>
            </a:r>
            <a:r>
              <a:rPr lang="en-US" sz="2800" dirty="0" smtClean="0">
                <a:latin typeface="Arial Black" pitchFamily="34" charset="0"/>
              </a:rPr>
              <a:t>What is used to convert sounds from our voice into radio signals?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Transmitter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Receiver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Speaker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Antenna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T4C03 - </a:t>
            </a:r>
            <a:r>
              <a:rPr lang="en-US" sz="2800" dirty="0" smtClean="0">
                <a:latin typeface="Arial Black" pitchFamily="34" charset="0"/>
              </a:rPr>
              <a:t>What two devices are combined into one unit in a transceiver?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Receiver, transmitter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Receiver, transformer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Receiver, transistor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Transmitter, deceiver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T4C04 - </a:t>
            </a:r>
            <a:r>
              <a:rPr lang="en-US" sz="2800" dirty="0" smtClean="0">
                <a:latin typeface="Arial Black" pitchFamily="34" charset="0"/>
              </a:rPr>
              <a:t>What device is used to convert the alternating current from a wall outlet into low-voltage direct current?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Inverter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Compressor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Power Supply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Demodulator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T4C05 - </a:t>
            </a:r>
            <a:r>
              <a:rPr lang="en-US" sz="2800" dirty="0" smtClean="0">
                <a:latin typeface="Arial Black" pitchFamily="34" charset="0"/>
              </a:rPr>
              <a:t>What device is used to increase the output of a 10 watt radio to 100 watts?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Amplifier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Power supply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Antenna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Attenuator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T4C06- </a:t>
            </a:r>
            <a:r>
              <a:rPr lang="en-US" sz="2400" dirty="0" smtClean="0">
                <a:latin typeface="Arial Black" pitchFamily="34" charset="0"/>
              </a:rPr>
              <a:t>Which of the battery types listed below offers the longest life when used with a hand-held radio, assuming each battery is the same physical size?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Lead-acid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Alkaline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Nickel-cadmium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Lithium-ion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0.00504 -0.426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T4C07 - </a:t>
            </a:r>
            <a:r>
              <a:rPr lang="en-US" sz="2800" dirty="0" smtClean="0">
                <a:latin typeface="Arial Black" pitchFamily="34" charset="0"/>
              </a:rPr>
              <a:t>What is the nominal voltage per cell of a fully charged nickel-cadmium battery?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1028700" indent="-10287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1.0 volts</a:t>
            </a:r>
          </a:p>
          <a:p>
            <a:pPr marL="1028700" indent="-10287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1.2 volts</a:t>
            </a:r>
          </a:p>
          <a:p>
            <a:pPr marL="1028700" indent="-10287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1.5 volts</a:t>
            </a:r>
          </a:p>
          <a:p>
            <a:pPr marL="1028700" indent="-10287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2.2 volts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00035 -0.14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T4C08 - </a:t>
            </a:r>
            <a:r>
              <a:rPr lang="en-US" sz="2800" dirty="0" smtClean="0">
                <a:latin typeface="Arial Black" pitchFamily="34" charset="0"/>
              </a:rPr>
              <a:t>What battery type on this list is not designed to be re-charged?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Nickel-cadmium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Carbon-zinc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Lead-acid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Lithium-ion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059 -0.1643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T4C09 - </a:t>
            </a:r>
            <a:r>
              <a:rPr lang="en-US" sz="2800" dirty="0" smtClean="0">
                <a:latin typeface="Arial Black" pitchFamily="34" charset="0"/>
              </a:rPr>
              <a:t>What is required to keep rechargeable batteries in good condition and ready for emergencies?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308872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must be inspected for physical damage and replaced if necessary</a:t>
            </a:r>
          </a:p>
          <a:p>
            <a:pPr marL="914400" indent="-9144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should be stored in a cool and dry location</a:t>
            </a:r>
          </a:p>
          <a:p>
            <a:pPr marL="914400" indent="-9144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must be given a maintenance recharge at least every 6 months</a:t>
            </a:r>
          </a:p>
          <a:p>
            <a:pPr marL="914400" indent="-9144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of these answers are correct</a:t>
            </a:r>
          </a:p>
          <a:p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0059 -0.435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T4C10 - </a:t>
            </a:r>
            <a:r>
              <a:rPr lang="en-US" sz="2800" dirty="0" smtClean="0">
                <a:latin typeface="Arial Black" pitchFamily="34" charset="0"/>
              </a:rPr>
              <a:t>What is the best way to get the most amount of energy from a battery?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24731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Draw current from the battery as rapidly as possible </a:t>
            </a:r>
          </a:p>
          <a:p>
            <a:pPr marL="971550" indent="-9715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Draw current from the battery at the slowest rate needed</a:t>
            </a:r>
          </a:p>
          <a:p>
            <a:pPr marL="971550" indent="-9715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Reverse the leads when the battery reaches the 1/2 charge level</a:t>
            </a:r>
          </a:p>
          <a:p>
            <a:pPr marL="971550" indent="-9715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Charge the battery as frequently as possible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0469 -0.14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T4A01 - </a:t>
            </a:r>
            <a:r>
              <a:rPr lang="en-US" sz="2800" dirty="0" smtClean="0">
                <a:latin typeface="Arial Black" pitchFamily="34" charset="0"/>
              </a:rPr>
              <a:t>Electrical current is measured in which of the following units?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857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Volts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Watts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Ohms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Amperes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0.01059 -0.426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T4D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782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sz="800" dirty="0" smtClean="0"/>
          </a:p>
          <a:p>
            <a:pPr algn="ctr"/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b="1" dirty="0" smtClean="0">
                <a:latin typeface="Arial Black" pitchFamily="34" charset="0"/>
              </a:rPr>
              <a:t>Ohms law relationships</a:t>
            </a:r>
            <a:endParaRPr lang="en-US" sz="3200" dirty="0" smtClean="0">
              <a:latin typeface="Arial Black" pitchFamily="34" charset="0"/>
            </a:endParaRPr>
          </a:p>
          <a:p>
            <a:r>
              <a:rPr lang="en-US" sz="3200" dirty="0" smtClean="0"/>
              <a:t> 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32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32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3200" dirty="0" smtClean="0">
              <a:latin typeface="Arial Black" pitchFamily="34" charset="0"/>
            </a:endParaRP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r>
              <a:rPr lang="en-US" sz="28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i="1" dirty="0" smtClean="0">
              <a:solidFill>
                <a:srgbClr val="FF0000"/>
              </a:solidFill>
            </a:endParaRP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T4D01 - </a:t>
            </a:r>
            <a:r>
              <a:rPr lang="en-US" sz="3200" dirty="0" smtClean="0">
                <a:latin typeface="Arial Black" pitchFamily="34" charset="0"/>
              </a:rPr>
              <a:t>What formula is used to calculate current in a circuit?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308872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Current (I) equals voltage (E) multiplied by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Current (I) equals voltage (E) divided by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Current (I) equals voltage (E) added to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Current (I) equals voltage (E) minus resistance (R)</a:t>
            </a:r>
            <a:endParaRPr lang="en-US" sz="2400" dirty="0">
              <a:latin typeface="Arial Black" pitchFamily="34" charset="0"/>
            </a:endParaRPr>
          </a:p>
        </p:txBody>
      </p:sp>
      <p:pic>
        <p:nvPicPr>
          <p:cNvPr id="9" name="Picture 8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743200"/>
            <a:ext cx="3276600" cy="3276600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18542565">
            <a:off x="5939276" y="2451626"/>
            <a:ext cx="798795" cy="369504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088 L -0.01076 -0.1620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T4D02 - </a:t>
            </a:r>
            <a:r>
              <a:rPr lang="en-US" sz="3200" dirty="0" smtClean="0">
                <a:latin typeface="Arial Black" pitchFamily="34" charset="0"/>
              </a:rPr>
              <a:t>What formula is used to calculate voltage in a circuit?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308872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Voltage (E) equals current (I) multiplied by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Voltage (E) equals current (I) divided by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Voltage (E) equals current (I) added to resistance (R)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Voltage (E) equals current (I) minus resistance (R)</a:t>
            </a:r>
            <a:endParaRPr lang="en-US" sz="2400" dirty="0">
              <a:latin typeface="Arial Black" pitchFamily="34" charset="0"/>
            </a:endParaRPr>
          </a:p>
        </p:txBody>
      </p:sp>
      <p:pic>
        <p:nvPicPr>
          <p:cNvPr id="8" name="Picture 7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514600"/>
            <a:ext cx="3276600" cy="3276600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 rot="9909905">
            <a:off x="4172602" y="5582502"/>
            <a:ext cx="798795" cy="369504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T4D03 - </a:t>
            </a:r>
            <a:r>
              <a:rPr lang="en-US" sz="3200" dirty="0" smtClean="0">
                <a:latin typeface="Arial Black" pitchFamily="34" charset="0"/>
              </a:rPr>
              <a:t>What formula is used to calculate resistance in a circuit?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308872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Resistance (R) equals voltage (E) multiplied by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Resistance (R) equals voltage (E) divided by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Resistance (R) equals voltage (E) added to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Resistance (R) equals voltage (E) minus current (I)</a:t>
            </a:r>
            <a:endParaRPr lang="en-US" sz="2400" dirty="0">
              <a:latin typeface="Arial Black" pitchFamily="34" charset="0"/>
            </a:endParaRPr>
          </a:p>
        </p:txBody>
      </p:sp>
      <p:pic>
        <p:nvPicPr>
          <p:cNvPr id="9" name="Picture 8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438400"/>
            <a:ext cx="3276600" cy="3276600"/>
          </a:xfrm>
          <a:prstGeom prst="rect">
            <a:avLst/>
          </a:prstGeom>
        </p:spPr>
      </p:pic>
      <p:sp>
        <p:nvSpPr>
          <p:cNvPr id="10" name="Left Arrow 9"/>
          <p:cNvSpPr/>
          <p:nvPr/>
        </p:nvSpPr>
        <p:spPr>
          <a:xfrm rot="9909905">
            <a:off x="3750546" y="5517142"/>
            <a:ext cx="870737" cy="271621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-0.00746 -0.1754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T4D04 - </a:t>
            </a:r>
            <a:r>
              <a:rPr lang="en-US" sz="2400" dirty="0" smtClean="0">
                <a:latin typeface="Arial Black" pitchFamily="34" charset="0"/>
              </a:rPr>
              <a:t>What is the resistance of a circuit when a current of 3 amperes flows through a resistor connected to 90 volts?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3 ohms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30 ohms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93 ohms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270 ohms </a:t>
            </a:r>
            <a:endParaRPr lang="en-US" sz="3200" dirty="0">
              <a:latin typeface="Arial Black" pitchFamily="34" charset="0"/>
            </a:endParaRPr>
          </a:p>
        </p:txBody>
      </p:sp>
      <p:pic>
        <p:nvPicPr>
          <p:cNvPr id="6" name="Picture 5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095500"/>
            <a:ext cx="1714500" cy="133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09800" y="37338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R = E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90 Volts</a:t>
            </a:r>
            <a:r>
              <a:rPr lang="en-US" sz="2000" b="1" dirty="0" smtClean="0">
                <a:latin typeface="Comic Sans MS" pitchFamily="66" charset="0"/>
              </a:rPr>
              <a:t>) / I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3 Amps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30 ohms 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-0.00226 -0.1532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T4D05 - </a:t>
            </a:r>
            <a:r>
              <a:rPr lang="en-US" sz="2400" dirty="0" smtClean="0">
                <a:latin typeface="Arial Black" pitchFamily="34" charset="0"/>
              </a:rPr>
              <a:t>What is the resistance in a circuit where the applied voltage is 12 volts and the current flow is 1.5 amperes?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18 ohms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0.125 ohms 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8 ohms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13.5 ohms</a:t>
            </a:r>
            <a:endParaRPr lang="en-US" sz="3200" dirty="0">
              <a:latin typeface="Arial Black" pitchFamily="34" charset="0"/>
            </a:endParaRPr>
          </a:p>
        </p:txBody>
      </p:sp>
      <p:pic>
        <p:nvPicPr>
          <p:cNvPr id="6" name="Picture 5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971800"/>
            <a:ext cx="1714500" cy="133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R = E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12 Volts</a:t>
            </a:r>
            <a:r>
              <a:rPr lang="en-US" sz="2000" b="1" dirty="0" smtClean="0">
                <a:latin typeface="Comic Sans MS" pitchFamily="66" charset="0"/>
              </a:rPr>
              <a:t>) / I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1.5 Amps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8 ohms 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L 0.0033 -0.2844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T4D06 - </a:t>
            </a:r>
            <a:r>
              <a:rPr lang="en-US" sz="2400" dirty="0" smtClean="0">
                <a:latin typeface="Arial Black" pitchFamily="34" charset="0"/>
              </a:rPr>
              <a:t>What is the current flow in a circuit with an applied voltage of 120 volts and a resistance of 80 ohms?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9600 amperes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200 amperes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0.667 amperes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1.5 amperes</a:t>
            </a:r>
            <a:endParaRPr lang="en-US" sz="3200" dirty="0">
              <a:latin typeface="Arial Black" pitchFamily="34" charset="0"/>
            </a:endParaRPr>
          </a:p>
        </p:txBody>
      </p:sp>
      <p:pic>
        <p:nvPicPr>
          <p:cNvPr id="6" name="Picture 5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971800"/>
            <a:ext cx="1714500" cy="133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I = E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120 Volts</a:t>
            </a:r>
            <a:r>
              <a:rPr lang="en-US" sz="2000" b="1" dirty="0" smtClean="0">
                <a:latin typeface="Comic Sans MS" pitchFamily="66" charset="0"/>
              </a:rPr>
              <a:t>) / R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80 Ohms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1.5 Amps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0026 -0.4377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T4D07 - </a:t>
            </a:r>
            <a:r>
              <a:rPr lang="en-US" sz="2400" dirty="0" smtClean="0">
                <a:latin typeface="Arial Black" pitchFamily="34" charset="0"/>
              </a:rPr>
              <a:t>What is the voltage across the resistor if a current of 0.5 amperes flows through a 2 ohm resistor?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 volt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0.25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2.5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1.5 volts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E = </a:t>
            </a:r>
            <a:r>
              <a:rPr lang="en-US" sz="2000" b="1" dirty="0" smtClean="0">
                <a:latin typeface="Comic Sans MS" pitchFamily="66" charset="0"/>
              </a:rPr>
              <a:t>I</a:t>
            </a:r>
            <a:r>
              <a:rPr lang="en-US" sz="2000" b="1" dirty="0" smtClean="0">
                <a:latin typeface="Comic Sans MS" pitchFamily="66" charset="0"/>
              </a:rPr>
              <a:t>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0.5 Amps</a:t>
            </a:r>
            <a:r>
              <a:rPr lang="en-US" sz="2000" b="1" dirty="0" smtClean="0">
                <a:latin typeface="Comic Sans MS" pitchFamily="66" charset="0"/>
              </a:rPr>
              <a:t>) x R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 Ohms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 Volts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8" name="Picture 7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971800"/>
            <a:ext cx="171450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T4D08 - </a:t>
            </a:r>
            <a:r>
              <a:rPr lang="en-US" sz="2400" dirty="0" smtClean="0">
                <a:latin typeface="Arial Black" pitchFamily="34" charset="0"/>
              </a:rPr>
              <a:t>What is the voltage across the resistor if a current of 1 ampere flows through a 10 ohm resistor?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10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 volt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11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9 volts</a:t>
            </a:r>
            <a:endParaRPr lang="en-US" sz="3200" dirty="0">
              <a:latin typeface="Arial Black" pitchFamily="34" charset="0"/>
            </a:endParaRPr>
          </a:p>
        </p:txBody>
      </p:sp>
      <p:pic>
        <p:nvPicPr>
          <p:cNvPr id="6" name="Picture 5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1714500" cy="133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E = </a:t>
            </a:r>
            <a:r>
              <a:rPr lang="en-US" sz="2000" b="1" dirty="0" smtClean="0">
                <a:latin typeface="Comic Sans MS" pitchFamily="66" charset="0"/>
              </a:rPr>
              <a:t>I</a:t>
            </a:r>
            <a:r>
              <a:rPr lang="en-US" sz="2000" b="1" dirty="0" smtClean="0">
                <a:latin typeface="Comic Sans MS" pitchFamily="66" charset="0"/>
              </a:rPr>
              <a:t>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 Amp</a:t>
            </a:r>
            <a:r>
              <a:rPr lang="en-US" sz="2000" b="1" dirty="0" smtClean="0">
                <a:latin typeface="Comic Sans MS" pitchFamily="66" charset="0"/>
              </a:rPr>
              <a:t>) x R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10 Ohms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10 Volts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T4D09 - </a:t>
            </a:r>
            <a:r>
              <a:rPr lang="en-US" sz="2400" dirty="0" smtClean="0">
                <a:latin typeface="Arial Black" pitchFamily="34" charset="0"/>
              </a:rPr>
              <a:t>What is the voltage across the resistor if a current of </a:t>
            </a:r>
            <a:r>
              <a:rPr lang="en-US" sz="2400" dirty="0" smtClean="0">
                <a:latin typeface="Arial Black" pitchFamily="34" charset="0"/>
              </a:rPr>
              <a:t>2 </a:t>
            </a:r>
            <a:r>
              <a:rPr lang="en-US" sz="2400" dirty="0" smtClean="0">
                <a:latin typeface="Arial Black" pitchFamily="34" charset="0"/>
              </a:rPr>
              <a:t>ampere flows through a 10 ohm resistor?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20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0.2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12 volts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8 volts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E = </a:t>
            </a:r>
            <a:r>
              <a:rPr lang="en-US" sz="2000" b="1" dirty="0" smtClean="0">
                <a:latin typeface="Comic Sans MS" pitchFamily="66" charset="0"/>
              </a:rPr>
              <a:t>I</a:t>
            </a:r>
            <a:r>
              <a:rPr lang="en-US" sz="2000" b="1" dirty="0" smtClean="0">
                <a:latin typeface="Comic Sans MS" pitchFamily="66" charset="0"/>
              </a:rPr>
              <a:t>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 Amps</a:t>
            </a:r>
            <a:r>
              <a:rPr lang="en-US" sz="2000" b="1" dirty="0" smtClean="0">
                <a:latin typeface="Comic Sans MS" pitchFamily="66" charset="0"/>
              </a:rPr>
              <a:t>) x R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10 Ohms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20 Volts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8" name="Picture 7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171450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T4A02 - </a:t>
            </a:r>
            <a:r>
              <a:rPr lang="en-US" sz="2800" dirty="0" smtClean="0">
                <a:latin typeface="Arial Black" pitchFamily="34" charset="0"/>
              </a:rPr>
              <a:t>Electrical Power is measured in which of the following units?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857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Volts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Watts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Ohms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Amperes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00834 -0.1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T4D11 - </a:t>
            </a:r>
            <a:r>
              <a:rPr lang="en-US" sz="2800" dirty="0" smtClean="0">
                <a:latin typeface="Arial Black" pitchFamily="34" charset="0"/>
              </a:rPr>
              <a:t>What is the current flowing through a 24 ohm resistor connected across 240 volts?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397422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24,000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0.1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10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216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sz="800" dirty="0">
              <a:latin typeface="Arial Black" pitchFamily="34" charset="0"/>
            </a:endParaRPr>
          </a:p>
        </p:txBody>
      </p:sp>
      <p:pic>
        <p:nvPicPr>
          <p:cNvPr id="6" name="Picture 5" descr="doodle0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1714500" cy="133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46482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I</a:t>
            </a:r>
            <a:r>
              <a:rPr lang="en-US" sz="2000" b="1" dirty="0" smtClean="0">
                <a:latin typeface="Comic Sans MS" pitchFamily="66" charset="0"/>
              </a:rPr>
              <a:t> = E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240 Volts</a:t>
            </a:r>
            <a:r>
              <a:rPr lang="en-US" sz="2000" b="1" dirty="0" smtClean="0">
                <a:latin typeface="Comic Sans MS" pitchFamily="66" charset="0"/>
              </a:rPr>
              <a:t>) / R (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24 Ohms</a:t>
            </a:r>
            <a:r>
              <a:rPr lang="en-US" sz="2000" b="1" dirty="0" smtClean="0">
                <a:latin typeface="Comic Sans MS" pitchFamily="66" charset="0"/>
              </a:rPr>
              <a:t>) = </a:t>
            </a:r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10 Amps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0.00677 -0.273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smtClean="0">
                <a:solidFill>
                  <a:srgbClr val="00B050"/>
                </a:solidFill>
                <a:latin typeface="Arial Black" pitchFamily="34" charset="0"/>
              </a:rPr>
              <a:t>T4E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30887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sz="800" dirty="0" smtClean="0"/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Power calculations,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Units,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Kilo,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Mega,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Milli,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Micro</a:t>
            </a: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3200" dirty="0" smtClean="0">
              <a:latin typeface="Arial Black" pitchFamily="34" charset="0"/>
            </a:endParaRP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r>
              <a:rPr lang="en-US" sz="2800" b="1" i="1" dirty="0" smtClean="0">
                <a:solidFill>
                  <a:srgbClr val="FF0000"/>
                </a:solidFill>
              </a:rPr>
              <a:t>1 exam question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T4E01 - </a:t>
            </a:r>
            <a:r>
              <a:rPr lang="en-US" sz="3200" dirty="0" smtClean="0">
                <a:latin typeface="Arial Black" pitchFamily="34" charset="0"/>
              </a:rPr>
              <a:t>What unit is used to describe electrical power?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Ohm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Farad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Volt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Watt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3333 L -0.00677 -0.43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T4E02 - </a:t>
            </a:r>
            <a:r>
              <a:rPr lang="en-US" sz="2800" dirty="0" smtClean="0">
                <a:latin typeface="Arial Black" pitchFamily="34" charset="0"/>
              </a:rPr>
              <a:t>What is the formula used to calculate electrical power in a DC circuit?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154984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Power (P) equals voltage (E) multiplied by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Power (P) equals voltage (E) divided by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Power (P) equals voltage (E) minus current (I)</a:t>
            </a:r>
          </a:p>
          <a:p>
            <a:pPr marL="914400" indent="-9144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Power (P) equals voltage (E) plus current (I)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34290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P (Watts) = E (Volts) x I (Amps)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Picture 7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895600"/>
            <a:ext cx="2819400" cy="2819400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 rot="17572296">
            <a:off x="6576351" y="2513926"/>
            <a:ext cx="747353" cy="38071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T4E03 - </a:t>
            </a:r>
            <a:r>
              <a:rPr lang="en-US" sz="2400" dirty="0" smtClean="0">
                <a:latin typeface="Arial Black" pitchFamily="34" charset="0"/>
              </a:rPr>
              <a:t>How much power is represented by a voltage of 13.8 volts DC and a current of 10 amperes? </a:t>
            </a: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18576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138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0.7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23.8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3.8 watts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66700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omic Sans MS" pitchFamily="66" charset="0"/>
              </a:rPr>
              <a:t>P (watts) = E (13.8 volts) x I (10 amps) = 138 watts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Picture 7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124200"/>
            <a:ext cx="2819400" cy="2819400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>
            <a:off x="4572000" y="3429000"/>
            <a:ext cx="747353" cy="38071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0.00764 -0.04444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T4E04 - </a:t>
            </a:r>
            <a:r>
              <a:rPr lang="en-US" sz="2400" dirty="0" smtClean="0">
                <a:latin typeface="Arial Black" pitchFamily="34" charset="0"/>
              </a:rPr>
              <a:t>How much power is being used in a circuit when the voltage is 120 volts DC and the current is 2.5 amperes?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047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1440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300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48 watts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30 watts</a:t>
            </a:r>
            <a:endParaRPr lang="en-US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4384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P (Watts) = E (120 volts) x I (2.5 amps) = 300 watts</a:t>
            </a:r>
            <a:endParaRPr lang="en-US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Picture 7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895600"/>
            <a:ext cx="2819400" cy="2819400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>
            <a:off x="4572000" y="3429000"/>
            <a:ext cx="747353" cy="38071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 L -0.00451 -0.18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T4E05 - </a:t>
            </a:r>
            <a:r>
              <a:rPr lang="en-US" sz="2800" dirty="0" smtClean="0">
                <a:latin typeface="Arial Black" pitchFamily="34" charset="0"/>
              </a:rPr>
              <a:t>How can you determine how many watts are being drawn by your transceiver when you are transmitting?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419601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Measure the DC voltage and divide it by 60 Hz</a:t>
            </a:r>
          </a:p>
          <a:p>
            <a:pPr marL="971550" indent="-9715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Check the fuse in the power leads to see what size it is </a:t>
            </a:r>
          </a:p>
          <a:p>
            <a:pPr marL="971550" indent="-9715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Look in the Radio Amateur's Handbook</a:t>
            </a:r>
          </a:p>
          <a:p>
            <a:pPr marL="971550" indent="-9715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971550" indent="-9715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Measure the DC voltage at the transceiver and multiply by the current drawn when you transmit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34290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P = E x I</a:t>
            </a:r>
            <a:endParaRPr lang="en-US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" name="Picture 7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429000"/>
            <a:ext cx="2667000" cy="2667000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>
            <a:off x="4800600" y="3810000"/>
            <a:ext cx="747353" cy="38071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0521 -0.4178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T4E06 - </a:t>
            </a:r>
            <a:r>
              <a:rPr lang="en-US" sz="2400" dirty="0" smtClean="0">
                <a:latin typeface="Arial Black" pitchFamily="34" charset="0"/>
              </a:rPr>
              <a:t>How many amperes are flowing in a circuit when the applied voltage is 120 volts DC and the load is 1200 watts?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462760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20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10 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120 amperes 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 amperes</a:t>
            </a:r>
          </a:p>
          <a:p>
            <a:endParaRPr lang="en-US" sz="2800" dirty="0"/>
          </a:p>
        </p:txBody>
      </p:sp>
      <p:pic>
        <p:nvPicPr>
          <p:cNvPr id="6" name="Picture 5" descr="OHMSLA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895600"/>
            <a:ext cx="3276600" cy="32766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8" name="TextBox 7"/>
          <p:cNvSpPr txBox="1"/>
          <p:nvPr/>
        </p:nvSpPr>
        <p:spPr>
          <a:xfrm>
            <a:off x="4038600" y="22098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I = P / E         </a:t>
            </a:r>
          </a:p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 I = 1200w/ 120v = 10 amps</a:t>
            </a:r>
            <a:endParaRPr lang="en-US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5181600" y="3733800"/>
            <a:ext cx="747353" cy="38071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00156 -0.119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T4E07 - </a:t>
            </a:r>
            <a:r>
              <a:rPr lang="en-US" sz="3200" dirty="0" smtClean="0">
                <a:latin typeface="Arial Black" pitchFamily="34" charset="0"/>
              </a:rPr>
              <a:t>How many milliamperes is the same as 1.5 amperes?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893647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 milliamperes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 milliamperes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1500 milliamperes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15000 milliamperes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L 0.00035 -0.2956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T4E08 - </a:t>
            </a:r>
            <a:r>
              <a:rPr lang="en-US" sz="2400" dirty="0" smtClean="0">
                <a:latin typeface="Arial Black" pitchFamily="34" charset="0"/>
              </a:rPr>
              <a:t>What is another way to specify the frequency of a radio signal that is oscillating at 1,500,000 Hertz?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4772845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1500 kHz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1500 MHz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 GHz 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150 kHz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T4A03 - </a:t>
            </a:r>
            <a:r>
              <a:rPr lang="en-US" sz="2800" dirty="0" smtClean="0">
                <a:latin typeface="Arial Black" pitchFamily="34" charset="0"/>
              </a:rPr>
              <a:t>What is the name for the flow of electrons in an electric circuit?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857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Voltage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Resistance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Capacitance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Current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7 L -0.00382 -0.4377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T4E09 - </a:t>
            </a:r>
            <a:r>
              <a:rPr lang="en-US" sz="3200" dirty="0" smtClean="0">
                <a:latin typeface="Arial Black" pitchFamily="34" charset="0"/>
              </a:rPr>
              <a:t>How many volts are equal to one kilovolt?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799"/>
            <a:ext cx="8458200" cy="3893758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</a:t>
            </a:r>
            <a:r>
              <a:rPr lang="en-US" sz="3200" dirty="0" err="1" smtClean="0">
                <a:latin typeface="Arial Black" pitchFamily="34" charset="0"/>
              </a:rPr>
              <a:t>one</a:t>
            </a:r>
            <a:r>
              <a:rPr lang="en-US" sz="3200" dirty="0" smtClean="0">
                <a:latin typeface="Arial Black" pitchFamily="34" charset="0"/>
              </a:rPr>
              <a:t>-thousandth of a volt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hundred volts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thousand volts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million volts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-0.2777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T4E10 - </a:t>
            </a:r>
            <a:r>
              <a:rPr lang="en-US" sz="3200" dirty="0" smtClean="0">
                <a:latin typeface="Arial Black" pitchFamily="34" charset="0"/>
              </a:rPr>
              <a:t>How many volts are equal to one microvolt?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800"/>
            <a:ext cx="8458200" cy="3893758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</a:t>
            </a:r>
            <a:r>
              <a:rPr lang="en-US" sz="3200" dirty="0" err="1" smtClean="0">
                <a:latin typeface="Arial Black" pitchFamily="34" charset="0"/>
              </a:rPr>
              <a:t>one</a:t>
            </a:r>
            <a:r>
              <a:rPr lang="en-US" sz="3200" dirty="0" smtClean="0">
                <a:latin typeface="Arial Black" pitchFamily="34" charset="0"/>
              </a:rPr>
              <a:t>-millionth of a volt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million volts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thousand kilovolts      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</a:t>
            </a:r>
            <a:r>
              <a:rPr lang="en-US" sz="3200" dirty="0" err="1" smtClean="0">
                <a:latin typeface="Arial Black" pitchFamily="34" charset="0"/>
              </a:rPr>
              <a:t>one</a:t>
            </a:r>
            <a:r>
              <a:rPr lang="en-US" sz="3200" dirty="0" smtClean="0">
                <a:latin typeface="Arial Black" pitchFamily="34" charset="0"/>
              </a:rPr>
              <a:t>-thousandth of a volt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10600" cy="121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T4E11 - </a:t>
            </a:r>
            <a:r>
              <a:rPr lang="en-US" sz="2800" dirty="0" smtClean="0">
                <a:latin typeface="Arial Black" pitchFamily="34" charset="0"/>
              </a:rPr>
              <a:t>How many watts does a hand-held transceiver put out if the output power is 500 </a:t>
            </a:r>
            <a:r>
              <a:rPr lang="en-US" sz="2800" dirty="0" err="1" smtClean="0">
                <a:latin typeface="Arial Black" pitchFamily="34" charset="0"/>
              </a:rPr>
              <a:t>milliwatts</a:t>
            </a:r>
            <a:r>
              <a:rPr lang="en-US" sz="2800" dirty="0" smtClean="0">
                <a:latin typeface="Arial Black" pitchFamily="34" charset="0"/>
              </a:rPr>
              <a:t>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 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1828800"/>
            <a:ext cx="8458200" cy="3893758"/>
          </a:xfrm>
          <a:prstGeom prst="rect">
            <a:avLst/>
          </a:prstGeom>
          <a:ln w="762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0.02 watts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0.5 watts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 watts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50 watts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B04C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00503 -0.13101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54784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T4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RADIO AND ELECTRONIC FUNDAMENTALS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T5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STATION SETUP AND OPERATION</a:t>
            </a: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T4A04 - </a:t>
            </a:r>
            <a:r>
              <a:rPr lang="en-US" sz="2800" dirty="0" smtClean="0">
                <a:latin typeface="Arial Black" pitchFamily="34" charset="0"/>
              </a:rPr>
              <a:t>What is the name of a current that flows only in one direction?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5949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 alternating current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direct current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normal current </a:t>
            </a:r>
          </a:p>
          <a:p>
            <a:pPr marL="914400" indent="-9144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smooth current 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00573 -0.1199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T4A05 - </a:t>
            </a:r>
            <a:r>
              <a:rPr lang="en-US" sz="3200" dirty="0" smtClean="0">
                <a:latin typeface="Arial Black" pitchFamily="34" charset="0"/>
              </a:rPr>
              <a:t>What is the standard unit of frequency?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7864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megacycle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Hertz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One thousand cycles per second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electromagnetic force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0.00608 -0.1310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T4A06 - </a:t>
            </a:r>
            <a:r>
              <a:rPr lang="en-US" sz="3200" dirty="0" smtClean="0">
                <a:latin typeface="Arial Black" pitchFamily="34" charset="0"/>
              </a:rPr>
              <a:t>How much voltage does an automobile battery usually supply?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T4 - RADIO AND ELECTRONIC FUNDAMENTALS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03187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About 12 volts 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About 30 volts 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About 120 volts 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About 240 volts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2D5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</TotalTime>
  <Words>1609</Words>
  <Application>Microsoft Office PowerPoint</Application>
  <PresentationFormat>On-screen Show (4:3)</PresentationFormat>
  <Paragraphs>557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Slide 1</vt:lpstr>
      <vt:lpstr>SUBELEMENT T4</vt:lpstr>
      <vt:lpstr>T4A</vt:lpstr>
      <vt:lpstr> T4A01 - Electrical current is measured in which of the following units?  </vt:lpstr>
      <vt:lpstr>  T4A02 - Electrical Power is measured in which of the following units?   </vt:lpstr>
      <vt:lpstr> T4A03 - What is the name for the flow of electrons in an electric circuit?   </vt:lpstr>
      <vt:lpstr>  T4A04 - What is the name of a current that flows only in one direction?    </vt:lpstr>
      <vt:lpstr>   T4A05 - What is the standard unit of frequency?    </vt:lpstr>
      <vt:lpstr>    T4A06 - How much voltage does an automobile battery usually supply?      </vt:lpstr>
      <vt:lpstr>    T4A07 - What is the basic unit of resistance?      </vt:lpstr>
      <vt:lpstr>     T4A08 - What is the name of a current that reverses direction on a regular basis?       </vt:lpstr>
      <vt:lpstr>     T4A09 - Which of the following is a good electrical conductor?       </vt:lpstr>
      <vt:lpstr>       T4A10 - Which of the following is a good electrical insulator?        </vt:lpstr>
      <vt:lpstr>        T4A11 - What is the term used to describe opposition to current flow in ordinary conductors such as wires?         </vt:lpstr>
      <vt:lpstr>        T4A12 - What instrument is used to measure the flow of current in an electrical circuit?          </vt:lpstr>
      <vt:lpstr>T4B</vt:lpstr>
      <vt:lpstr>         T4B01 - What is the name for the distance a radio wave travels during one complete cycle?           </vt:lpstr>
      <vt:lpstr>          T4B02 - What term describes the number of times that an alternating current flows back and forth per second?             </vt:lpstr>
      <vt:lpstr>          T4B03 - What does 60 hertz (Hz) mean?              </vt:lpstr>
      <vt:lpstr>           T4B04 - Electromagnetic waves that oscillate more than 20,000 times per second as they travel through space are generally referred to as what?             </vt:lpstr>
      <vt:lpstr>            T4B05 - How fast does a radio wave travel through space?              </vt:lpstr>
      <vt:lpstr>             T4B06 - How does the wavelength of a radio wave relate to its frequency?                 </vt:lpstr>
      <vt:lpstr>                T4B07 - What is the formula for converting frequency to wavelength in meters?                    </vt:lpstr>
      <vt:lpstr>                 T4B08 - What are sound waves in the range between 300 and 3000 Hertz called?                     </vt:lpstr>
      <vt:lpstr>                  T4B09 - What property of a radio wave is often used to identify the different bands amateur radio operators use?                       </vt:lpstr>
      <vt:lpstr>                   T4B10 - What is the frequency range of the 2 meter band in the United States?                       </vt:lpstr>
      <vt:lpstr>                   T4B11 - What is the frequency range of the 6 meter band in the United States?                       </vt:lpstr>
      <vt:lpstr>                   T4B12 - What is the frequency range of the 70 centimeter band in the United States?                       </vt:lpstr>
      <vt:lpstr>T4C</vt:lpstr>
      <vt:lpstr>                    T4C01 - What is used to convert radio signals into sounds we can hear?                        </vt:lpstr>
      <vt:lpstr>                    T4C02 - What is used to convert sounds from our voice into radio signals?                        </vt:lpstr>
      <vt:lpstr>                     T4C03 - What two devices are combined into one unit in a transceiver?                          </vt:lpstr>
      <vt:lpstr>                      T4C04 - What device is used to convert the alternating current from a wall outlet into low-voltage direct current?                           </vt:lpstr>
      <vt:lpstr>                      T4C05 - What device is used to increase the output of a 10 watt radio to 100 watts?                           </vt:lpstr>
      <vt:lpstr>                       T4C06- Which of the battery types listed below offers the longest life when used with a hand-held radio, assuming each battery is the same physical size?                            </vt:lpstr>
      <vt:lpstr>                       T4C07 - What is the nominal voltage per cell of a fully charged nickel-cadmium battery?                             </vt:lpstr>
      <vt:lpstr>                        T4C08 - What battery type on this list is not designed to be re-charged?                               </vt:lpstr>
      <vt:lpstr>                         T4C09 - What is required to keep rechargeable batteries in good condition and ready for emergencies?                                </vt:lpstr>
      <vt:lpstr>                          T4C10 - What is the best way to get the most amount of energy from a battery?                                </vt:lpstr>
      <vt:lpstr>T4D</vt:lpstr>
      <vt:lpstr>                           T4D01 - What formula is used to calculate current in a circuit?                                   </vt:lpstr>
      <vt:lpstr>                           T4D02 - What formula is used to calculate voltage in a circuit?                                   </vt:lpstr>
      <vt:lpstr>                            T4D03 - What formula is used to calculate resistance in a circuit?                                    </vt:lpstr>
      <vt:lpstr>                            T4D04 - What is the resistance of a circuit when a current of 3 amperes flows through a resistor connected to 90 volts?                                    </vt:lpstr>
      <vt:lpstr>                             T4D05 - What is the resistance in a circuit where the applied voltage is 12 volts and the current flow is 1.5 amperes?                                    </vt:lpstr>
      <vt:lpstr>                              T4D06 - What is the current flow in a circuit with an applied voltage of 120 volts and a resistance of 80 ohms?                                     </vt:lpstr>
      <vt:lpstr>                              T4D07 - What is the voltage across the resistor if a current of 0.5 amperes flows through a 2 ohm resistor?                                     </vt:lpstr>
      <vt:lpstr>                               T4D08 - What is the voltage across the resistor if a current of 1 ampere flows through a 10 ohm resistor?                                      </vt:lpstr>
      <vt:lpstr>                               T4D09 - What is the voltage across the resistor if a current of 2 ampere flows through a 10 ohm resistor?                                      </vt:lpstr>
      <vt:lpstr>                                T4D11 - What is the current flowing through a 24 ohm resistor connected across 240 volts?                                        </vt:lpstr>
      <vt:lpstr>T4E</vt:lpstr>
      <vt:lpstr>                                 T4E01 - What unit is used to describe electrical power?                                         </vt:lpstr>
      <vt:lpstr>                                  T4E02 - What is the formula used to calculate electrical power in a DC circuit?                                           </vt:lpstr>
      <vt:lpstr>                                 T4E03 - How much power is represented by a voltage of 13.8 volts DC and a current of 10 amperes?                                          </vt:lpstr>
      <vt:lpstr>                                  T4E04 - How much power is being used in a circuit when the voltage is 120 volts DC and the current is 2.5 amperes?                                          </vt:lpstr>
      <vt:lpstr>                                  T4E05 - How can you determine how many watts are being drawn by your transceiver when you are transmitting?                                          </vt:lpstr>
      <vt:lpstr>                                    T4E06 - How many amperes are flowing in a circuit when the applied voltage is 120 volts DC and the load is 1200 watts?                                              </vt:lpstr>
      <vt:lpstr>                                    T4E07 - How many milliamperes is the same as 1.5 amperes?                                             </vt:lpstr>
      <vt:lpstr>                                     T4E08 - What is another way to specify the frequency of a radio signal that is oscillating at 1,500,000 Hertz?                                              </vt:lpstr>
      <vt:lpstr>                                     T4E09 - How many volts are equal to one kilovolt?                                               </vt:lpstr>
      <vt:lpstr>                                        T4E10 - How many volts are equal to one microvolt?                                                  </vt:lpstr>
      <vt:lpstr>                                         T4E11 - How many watts does a hand-held transceiver put out if the output power is 500 milliwatts?                                                    </vt:lpstr>
      <vt:lpstr>Slide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T4</dc:title>
  <dc:subject>RADIO AND ELECTRONIC FUNDAMENTALS</dc:subject>
  <dc:creator>Joseph Pirkle - AD4IH</dc:creator>
  <dc:description>Valid until June 30, 2010 _x000d_
</dc:description>
  <cp:lastModifiedBy>Joseph Pirkle</cp:lastModifiedBy>
  <cp:revision>165</cp:revision>
  <dcterms:created xsi:type="dcterms:W3CDTF">2009-03-17T22:54:02Z</dcterms:created>
  <dcterms:modified xsi:type="dcterms:W3CDTF">2009-03-26T18:14:05Z</dcterms:modified>
</cp:coreProperties>
</file>